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0" r:id="rId4"/>
    <p:sldId id="271" r:id="rId5"/>
    <p:sldId id="259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996E2AD-F55D-4BC7-A33A-9CEF99FD71B9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23B8AE-1C24-401F-950F-D7DE489D39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9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56AE71-C3F4-4F7A-8D29-E9E37B44BE79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093C50-F377-4125-B9E0-AAA10B8D095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B2B27D-4E82-47DB-8572-B8A2ED220FF4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3E8ECA-2169-4BE1-81A6-3DAE05EDF10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2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9EB7A0-3EEB-4946-9D09-145D16C26DDF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0B7EA8-1531-43D4-B96F-77BE167EB77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D00012628_00001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4929" y="392113"/>
            <a:ext cx="3594104" cy="174148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419221" y="2684861"/>
            <a:ext cx="9476539" cy="851946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 b="1">
                <a:solidFill>
                  <a:srgbClr val="5087C7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419221" y="3536807"/>
            <a:ext cx="9476539" cy="175260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5087C7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891759"/>
      </p:ext>
    </p:extLst>
  </p:cSld>
  <p:clrMapOvr>
    <a:masterClrMapping/>
  </p:clrMapOvr>
  <p:transition spd="slow" advTm="14000">
    <p:wipe dir="r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78440" y="274640"/>
            <a:ext cx="11182554" cy="55365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5087C7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4294967295"/>
          </p:nvPr>
        </p:nvSpPr>
        <p:spPr>
          <a:xfrm>
            <a:off x="578440" y="1084661"/>
            <a:ext cx="11182554" cy="4550154"/>
          </a:xfrm>
        </p:spPr>
        <p:txBody>
          <a:bodyPr lIns="0" tIns="0" rIns="0" bIns="0"/>
          <a:lstStyle>
            <a:lvl1pPr>
              <a:defRPr>
                <a:latin typeface="Trebuchet MS"/>
                <a:cs typeface="Trebuchet MS"/>
              </a:defRPr>
            </a:lvl1pPr>
            <a:lvl2pPr>
              <a:defRPr>
                <a:latin typeface="Trebuchet MS"/>
                <a:cs typeface="Trebuchet MS"/>
              </a:defRPr>
            </a:lvl2pPr>
            <a:lvl3pPr>
              <a:defRPr>
                <a:latin typeface="Trebuchet MS"/>
                <a:cs typeface="Trebuchet MS"/>
              </a:defRPr>
            </a:lvl3pPr>
            <a:lvl4pPr>
              <a:defRPr>
                <a:latin typeface="Trebuchet MS"/>
                <a:cs typeface="Trebuchet MS"/>
              </a:defRPr>
            </a:lvl4pPr>
            <a:lvl5pPr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7877640"/>
      </p:ext>
    </p:extLst>
  </p:cSld>
  <p:clrMapOvr>
    <a:masterClrMapping/>
  </p:clrMapOvr>
  <p:transition spd="slow" advTm="14000">
    <p:wipe dir="r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78440" y="274640"/>
            <a:ext cx="11136916" cy="55365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5087C7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578440" y="1104384"/>
            <a:ext cx="5415954" cy="639759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buNone/>
              <a:defRPr sz="2400" b="1">
                <a:solidFill>
                  <a:srgbClr val="C40063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8"/>
          <p:cNvSpPr txBox="1">
            <a:spLocks noGrp="1"/>
          </p:cNvSpPr>
          <p:nvPr>
            <p:ph idx="4294967295"/>
          </p:nvPr>
        </p:nvSpPr>
        <p:spPr>
          <a:xfrm>
            <a:off x="578440" y="1744144"/>
            <a:ext cx="5415954" cy="3890671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4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6299402" y="1104384"/>
            <a:ext cx="5415954" cy="639759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buNone/>
              <a:defRPr sz="2400" b="1">
                <a:solidFill>
                  <a:srgbClr val="C40063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8"/>
          <p:cNvSpPr txBox="1">
            <a:spLocks noGrp="1"/>
          </p:cNvSpPr>
          <p:nvPr>
            <p:ph idx="4294967295"/>
          </p:nvPr>
        </p:nvSpPr>
        <p:spPr>
          <a:xfrm>
            <a:off x="6299402" y="1744144"/>
            <a:ext cx="5415954" cy="3890671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4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246989"/>
      </p:ext>
    </p:extLst>
  </p:cSld>
  <p:clrMapOvr>
    <a:masterClrMapping/>
  </p:clrMapOvr>
  <p:transition spd="slow" advTm="14000">
    <p:wipe dir="r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78440" y="274640"/>
            <a:ext cx="11169203" cy="55365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5087C7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269190" y="1104796"/>
            <a:ext cx="5478463" cy="453001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578440" y="1104796"/>
            <a:ext cx="5417298" cy="639759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buNone/>
              <a:defRPr sz="2400" b="1">
                <a:solidFill>
                  <a:srgbClr val="C40063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578440" y="1744556"/>
            <a:ext cx="5417298" cy="38902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4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262333"/>
      </p:ext>
    </p:extLst>
  </p:cSld>
  <p:clrMapOvr>
    <a:masterClrMapping/>
  </p:clrMapOvr>
  <p:transition spd="slow" advTm="14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78440" y="274640"/>
            <a:ext cx="11182554" cy="55365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5087C7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7"/>
          <p:cNvSpPr txBox="1">
            <a:spLocks noGrp="1"/>
          </p:cNvSpPr>
          <p:nvPr>
            <p:ph type="pic" idx="4294967295"/>
          </p:nvPr>
        </p:nvSpPr>
        <p:spPr>
          <a:xfrm>
            <a:off x="577855" y="1077913"/>
            <a:ext cx="11182353" cy="458946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6149042"/>
      </p:ext>
    </p:extLst>
  </p:cSld>
  <p:clrMapOvr>
    <a:masterClrMapping/>
  </p:clrMapOvr>
  <p:transition spd="slow" advTm="14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78440" y="274640"/>
            <a:ext cx="11169203" cy="55365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5087C7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269190" y="1104796"/>
            <a:ext cx="5478463" cy="453001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578440" y="1104796"/>
            <a:ext cx="5417298" cy="639759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buNone/>
              <a:defRPr sz="2400" b="1">
                <a:solidFill>
                  <a:srgbClr val="C40063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578440" y="1744556"/>
            <a:ext cx="5417298" cy="38902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4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414732"/>
      </p:ext>
    </p:extLst>
  </p:cSld>
  <p:clrMapOvr>
    <a:masterClrMapping/>
  </p:clrMapOvr>
  <p:transition spd="slow" advTm="14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78440" y="274640"/>
            <a:ext cx="11169203" cy="55365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5087C7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269190" y="1104796"/>
            <a:ext cx="5478463" cy="453001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578440" y="1104796"/>
            <a:ext cx="5417298" cy="639759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buNone/>
              <a:defRPr sz="2400" b="1">
                <a:solidFill>
                  <a:srgbClr val="C40063"/>
                </a:solidFill>
                <a:latin typeface="TrebuchetMS-Bold"/>
                <a:cs typeface="TrebuchetMS-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578440" y="1744556"/>
            <a:ext cx="5417298" cy="38902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400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800937"/>
      </p:ext>
    </p:extLst>
  </p:cSld>
  <p:clrMapOvr>
    <a:masterClrMapping/>
  </p:clrMapOvr>
  <p:transition spd="slow" advTm="14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39C192-3646-4E41-8152-6BBDDADF4703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B2D12B-1A1A-4395-BFDF-C6B82B873AB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36B7FD-7731-4440-9E13-AF335F36FB22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B7AE17-AF11-47DB-829D-DA4767897E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0B1107-A82C-4394-A091-BC4F36612316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103595-475D-406B-B2DB-628C4D79CE0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7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515200-34FD-439B-9D4E-9B6AE2AB1BE1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61D334-A9A2-45CC-9E49-6D6B4700EB9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840686-F4B5-460F-9501-DFFEC579E750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CF5184-3C65-4E6D-A3E3-8C22B0CD5AC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A4414E-9832-4F60-ADDC-10A9E8B07742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D51AD2-AB71-4448-837C-E5F5F311FBB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83167E-8718-41F3-B964-7187C6C61CE1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6EE99F-39F7-424C-84FC-BAA1D3A1E24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B618F6-D3D9-444B-85C4-BD5A35A644C5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517CB6-3C6E-4DD5-98FB-A81E541915C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0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F14149A-F29C-48B8-A397-238103226962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67619CA-E361-4EBC-8594-A1EE8FC07C0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ea typeface="ＭＳ Ｐゴシック" pitchFamily="1"/>
              </a:defRPr>
            </a:lvl1pPr>
          </a:lstStyle>
          <a:p>
            <a:pPr lvl="0"/>
            <a:fld id="{3EC1CAC2-DD31-4591-83E8-E97F4D0CA618}" type="datetime1">
              <a:rPr lang="en-GB"/>
              <a:pPr lvl="0"/>
              <a:t>14/02/2019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ea typeface="ＭＳ Ｐゴシック" pitchFamily="1"/>
              </a:defRPr>
            </a:lvl1pPr>
          </a:lstStyle>
          <a:p>
            <a:pPr lvl="0"/>
            <a:fld id="{AD4B15FA-E45F-487D-A255-646469CDC69A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 advTm="14000">
    <p:wipe dir="r"/>
  </p:transition>
  <p:txStyles>
    <p:titleStyle>
      <a:lvl1pPr marL="0" marR="0" lvl="0" indent="0" algn="ctr" defTabSz="4572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rial"/>
          <a:ea typeface="ＭＳ Ｐゴシック" pitchFamily="1"/>
          <a:cs typeface="ＭＳ Ｐゴシック"/>
        </a:defRPr>
      </a:lvl1pPr>
    </p:titleStyle>
    <p:bodyStyle>
      <a:lvl1pPr marL="342900" marR="0" lvl="0" indent="-342900" algn="l" defTabSz="4572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Arial"/>
          <a:ea typeface="ＭＳ Ｐゴシック" pitchFamily="1"/>
          <a:cs typeface="ＭＳ Ｐゴシック"/>
        </a:defRPr>
      </a:lvl1pPr>
      <a:lvl2pPr marL="742950" marR="0" lvl="1" indent="-285750" algn="l" defTabSz="4572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rial"/>
          <a:ea typeface="ＭＳ Ｐゴシック" pitchFamily="1"/>
          <a:cs typeface="ＭＳ Ｐゴシック"/>
        </a:defRPr>
      </a:lvl2pPr>
      <a:lvl3pPr marL="1143000" marR="0" lvl="2" indent="-228600" algn="l" defTabSz="4572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rial"/>
          <a:ea typeface="ＭＳ Ｐゴシック" pitchFamily="1"/>
          <a:cs typeface="ＭＳ Ｐゴシック"/>
        </a:defRPr>
      </a:lvl3pPr>
      <a:lvl4pPr marL="1600200" marR="0" lvl="3" indent="-228600" algn="l" defTabSz="4572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rial"/>
          <a:ea typeface="ＭＳ Ｐゴシック" pitchFamily="1"/>
          <a:cs typeface="ＭＳ Ｐゴシック"/>
        </a:defRPr>
      </a:lvl4pPr>
      <a:lvl5pPr marL="2057400" marR="0" lvl="4" indent="-228600" algn="l" defTabSz="4572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rial"/>
          <a:ea typeface="ＭＳ Ｐゴシック" pitchFamily="1"/>
          <a:cs typeface="ＭＳ Ｐゴシック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66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“The 2019 event”</a:t>
            </a:r>
          </a:p>
          <a:p>
            <a:pPr lvl="0"/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OLAVE</a:t>
            </a:r>
            <a:endParaRPr lang="en-GB" sz="9600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984" y="853014"/>
            <a:ext cx="2698574" cy="16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83" y="4178010"/>
            <a:ext cx="2122811" cy="19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25935" y="531779"/>
            <a:ext cx="5415954" cy="63975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Zone summary</a:t>
            </a:r>
            <a:endParaRPr lang="en-GB" sz="320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78440" y="1171538"/>
            <a:ext cx="5415954" cy="4463277"/>
          </a:xfrm>
        </p:spPr>
        <p:txBody>
          <a:bodyPr/>
          <a:lstStyle/>
          <a:p>
            <a:pPr marL="0" indent="0">
              <a:buNone/>
            </a:pPr>
            <a:r>
              <a:rPr lang="en-GB" sz="6600" dirty="0">
                <a:solidFill>
                  <a:srgbClr val="00B0F0"/>
                </a:solidFill>
              </a:rPr>
              <a:t>The Pearl Quest</a:t>
            </a:r>
          </a:p>
          <a:p>
            <a:pPr marL="0" indent="0">
              <a:buNone/>
            </a:pPr>
            <a:endParaRPr lang="en-GB" dirty="0" smtClean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Team Leader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B050"/>
                </a:solidFill>
                <a:latin typeface="Trebuchet MS" panose="020B0603020202020204" pitchFamily="34" charset="0"/>
              </a:rPr>
              <a:t>Wendy Clegg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878472" y="531779"/>
            <a:ext cx="4836883" cy="5103036"/>
          </a:xfrm>
        </p:spPr>
        <p:txBody>
          <a:bodyPr>
            <a:normAutofit fontScale="85000" lnSpcReduction="10000"/>
          </a:bodyPr>
          <a:lstStyle/>
          <a:p>
            <a:r>
              <a:rPr lang="en-GB" sz="3200" dirty="0"/>
              <a:t>Challenges in and around sub-camps about people, places and things – including finding those elusive </a:t>
            </a:r>
            <a:r>
              <a:rPr lang="en-GB" sz="3200" dirty="0" err="1"/>
              <a:t>Olave</a:t>
            </a:r>
            <a:r>
              <a:rPr lang="en-GB" sz="3200" dirty="0"/>
              <a:t> </a:t>
            </a:r>
            <a:r>
              <a:rPr lang="en-GB" sz="3200" dirty="0" smtClean="0"/>
              <a:t>pearls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/>
              <a:t>(Leaders may be subjected to searches</a:t>
            </a:r>
            <a:r>
              <a:rPr lang="en-GB" sz="3200" dirty="0" smtClean="0"/>
              <a:t>!)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All completed challenge booklets will receive an exclusive badge</a:t>
            </a:r>
          </a:p>
          <a:p>
            <a:endParaRPr lang="en-GB" dirty="0"/>
          </a:p>
        </p:txBody>
      </p:sp>
      <p:pic>
        <p:nvPicPr>
          <p:cNvPr id="7" name="Picture 2" descr="Image result for free oyster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78" y="3083296"/>
            <a:ext cx="2566103" cy="20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59924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09603" y="614150"/>
            <a:ext cx="10972800" cy="551201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  <a:latin typeface="Trebuchet MS" panose="020B0603020202020204" pitchFamily="34" charset="0"/>
              </a:rPr>
              <a:t>Zone summary</a:t>
            </a:r>
            <a:endParaRPr lang="en-GB" sz="320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78440" y="1596788"/>
            <a:ext cx="3229285" cy="4038027"/>
          </a:xfrm>
        </p:spPr>
        <p:txBody>
          <a:bodyPr/>
          <a:lstStyle/>
          <a:p>
            <a:pPr marL="0" indent="0">
              <a:buNone/>
            </a:pPr>
            <a:r>
              <a:rPr lang="en-GB" sz="6600" dirty="0">
                <a:solidFill>
                  <a:srgbClr val="00B0F0"/>
                </a:solidFill>
                <a:latin typeface="Trebuchet MS" panose="020B0603020202020204" pitchFamily="34" charset="0"/>
              </a:rPr>
              <a:t>Get on </a:t>
            </a:r>
          </a:p>
          <a:p>
            <a:pPr marL="0" indent="0">
              <a:buNone/>
            </a:pPr>
            <a:r>
              <a:rPr lang="en-GB" sz="6600" dirty="0">
                <a:solidFill>
                  <a:srgbClr val="00B0F0"/>
                </a:solidFill>
                <a:latin typeface="Trebuchet MS" panose="020B0603020202020204" pitchFamily="34" charset="0"/>
              </a:rPr>
              <a:t>Board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Team Leaders</a:t>
            </a:r>
          </a:p>
          <a:p>
            <a:pPr marL="0" indent="0">
              <a:buNone/>
            </a:pPr>
            <a:r>
              <a:rPr lang="en-GB" sz="2800" dirty="0" err="1">
                <a:solidFill>
                  <a:srgbClr val="00B050"/>
                </a:solidFill>
                <a:latin typeface="Trebuchet MS" panose="020B0603020202020204" pitchFamily="34" charset="0"/>
              </a:rPr>
              <a:t>Lynnie</a:t>
            </a:r>
            <a:r>
              <a:rPr lang="en-GB" sz="2800" dirty="0">
                <a:solidFill>
                  <a:srgbClr val="00B050"/>
                </a:solidFill>
                <a:latin typeface="Trebuchet MS" panose="020B0603020202020204" pitchFamily="34" charset="0"/>
              </a:rPr>
              <a:t> Hutchison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B050"/>
                </a:solidFill>
                <a:latin typeface="Trebuchet MS" panose="020B0603020202020204" pitchFamily="34" charset="0"/>
              </a:rPr>
              <a:t>&amp; Karen Clarke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299402" y="723332"/>
            <a:ext cx="5415954" cy="49114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>
                <a:latin typeface="Trebuchet MS" panose="020B0603020202020204" pitchFamily="34" charset="0"/>
              </a:rPr>
              <a:t>Opportunity to try some of the favourite </a:t>
            </a:r>
            <a:r>
              <a:rPr lang="en-GB" sz="2800" dirty="0" err="1">
                <a:latin typeface="Trebuchet MS" panose="020B0603020202020204" pitchFamily="34" charset="0"/>
              </a:rPr>
              <a:t>Blackland</a:t>
            </a:r>
            <a:r>
              <a:rPr lang="en-GB" sz="2800" dirty="0">
                <a:latin typeface="Trebuchet MS" panose="020B0603020202020204" pitchFamily="34" charset="0"/>
              </a:rPr>
              <a:t> farm on-site activities, including:</a:t>
            </a:r>
          </a:p>
          <a:p>
            <a:pPr marL="0" indent="0">
              <a:buNone/>
            </a:pPr>
            <a:endParaRPr lang="en-GB" sz="900" dirty="0">
              <a:latin typeface="Trebuchet MS" panose="020B0603020202020204" pitchFamily="34" charset="0"/>
            </a:endParaRP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Crate challenge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Climbing wall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Leap of faith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Bungee trampolines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Swimming</a:t>
            </a:r>
          </a:p>
          <a:p>
            <a:pPr marL="457200" lvl="1" indent="0">
              <a:buNone/>
            </a:pPr>
            <a:endParaRPr lang="en-GB" sz="8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Trebuchet MS" panose="020B0603020202020204" pitchFamily="34" charset="0"/>
              </a:rPr>
              <a:t>And to learn some new skills too – </a:t>
            </a:r>
            <a:r>
              <a:rPr lang="en-GB" dirty="0" err="1">
                <a:latin typeface="Trebuchet MS" panose="020B0603020202020204" pitchFamily="34" charset="0"/>
              </a:rPr>
              <a:t>swoove</a:t>
            </a:r>
            <a:r>
              <a:rPr lang="en-GB" dirty="0">
                <a:latin typeface="Trebuchet MS" panose="020B0603020202020204" pitchFamily="34" charset="0"/>
              </a:rPr>
              <a:t>, hula hoops, BSL, drumming, whittling, golf, and more!</a:t>
            </a:r>
          </a:p>
          <a:p>
            <a:endParaRPr lang="en-GB" dirty="0"/>
          </a:p>
        </p:txBody>
      </p:sp>
      <p:pic>
        <p:nvPicPr>
          <p:cNvPr id="7" name="Picture 2" descr="Climbing wall Rock climbing Clip art - climb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33" y="2183278"/>
            <a:ext cx="2167245" cy="34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47769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78440" y="477672"/>
            <a:ext cx="5415954" cy="1266471"/>
          </a:xfrm>
        </p:spPr>
        <p:txBody>
          <a:bodyPr/>
          <a:lstStyle/>
          <a:p>
            <a:pPr marL="0" indent="0">
              <a:buNone/>
            </a:pPr>
            <a:r>
              <a:rPr lang="en-GB" sz="3200" b="0" dirty="0">
                <a:solidFill>
                  <a:srgbClr val="FF0000"/>
                </a:solidFill>
                <a:latin typeface="Trebuchet MS" panose="020B0603020202020204" pitchFamily="34" charset="0"/>
              </a:rPr>
              <a:t>Zone summary</a:t>
            </a:r>
            <a:endParaRPr lang="en-GB" sz="3200" b="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78440" y="1160060"/>
            <a:ext cx="4498527" cy="44747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6000" dirty="0" smtClean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60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Ocean </a:t>
            </a:r>
            <a:endParaRPr lang="en-GB" sz="60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6000" dirty="0">
                <a:solidFill>
                  <a:srgbClr val="00B0F0"/>
                </a:solidFill>
                <a:latin typeface="Trebuchet MS" panose="020B0603020202020204" pitchFamily="34" charset="0"/>
              </a:rPr>
              <a:t>Commotion</a:t>
            </a:r>
          </a:p>
          <a:p>
            <a:pPr marL="0" indent="0">
              <a:buNone/>
            </a:pPr>
            <a:endParaRPr lang="en-GB" sz="800" dirty="0" smtClean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C000"/>
                </a:solidFill>
                <a:latin typeface="Trebuchet MS" panose="020B0603020202020204" pitchFamily="34" charset="0"/>
              </a:rPr>
              <a:t>Team Leader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Trebuchet MS" panose="020B0603020202020204" pitchFamily="34" charset="0"/>
              </a:rPr>
              <a:t>Tori Lansley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745707" y="477672"/>
            <a:ext cx="5969649" cy="5157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>
                <a:latin typeface="Trebuchet MS" panose="020B0603020202020204" pitchFamily="34" charset="0"/>
              </a:rPr>
              <a:t>A great opportunity to explore all things in, on, under and over the ocean:</a:t>
            </a:r>
          </a:p>
          <a:p>
            <a:pPr lvl="1"/>
            <a:r>
              <a:rPr lang="en-GB" sz="2600" dirty="0">
                <a:latin typeface="Trebuchet MS" panose="020B0603020202020204" pitchFamily="34" charset="0"/>
              </a:rPr>
              <a:t>Fish, shells and creatures</a:t>
            </a:r>
          </a:p>
          <a:p>
            <a:pPr lvl="1"/>
            <a:r>
              <a:rPr lang="en-GB" sz="2600" dirty="0">
                <a:latin typeface="Trebuchet MS" panose="020B0603020202020204" pitchFamily="34" charset="0"/>
              </a:rPr>
              <a:t>How the water works</a:t>
            </a:r>
          </a:p>
          <a:p>
            <a:pPr lvl="1"/>
            <a:r>
              <a:rPr lang="en-GB" sz="2600" dirty="0">
                <a:latin typeface="Trebuchet MS" panose="020B0603020202020204" pitchFamily="34" charset="0"/>
              </a:rPr>
              <a:t>Caring for the seas</a:t>
            </a:r>
          </a:p>
          <a:p>
            <a:pPr lvl="1"/>
            <a:r>
              <a:rPr lang="en-GB" sz="2600" dirty="0">
                <a:latin typeface="Trebuchet MS" panose="020B0603020202020204" pitchFamily="34" charset="0"/>
              </a:rPr>
              <a:t>Plant life</a:t>
            </a:r>
          </a:p>
          <a:p>
            <a:pPr marL="457200" lvl="1" indent="0">
              <a:buNone/>
            </a:pPr>
            <a:r>
              <a:rPr lang="en-GB" sz="2600" dirty="0" smtClean="0">
                <a:latin typeface="Trebuchet MS" panose="020B0603020202020204" pitchFamily="34" charset="0"/>
              </a:rPr>
              <a:t>Have </a:t>
            </a:r>
            <a:r>
              <a:rPr lang="en-GB" sz="2600" dirty="0">
                <a:latin typeface="Trebuchet MS" panose="020B0603020202020204" pitchFamily="34" charset="0"/>
              </a:rPr>
              <a:t>a go at sailing!</a:t>
            </a:r>
          </a:p>
          <a:p>
            <a:pPr marL="457200" lvl="1" indent="0">
              <a:buNone/>
            </a:pPr>
            <a:r>
              <a:rPr lang="en-GB" sz="2600" dirty="0" smtClean="0">
                <a:latin typeface="Trebuchet MS" panose="020B0603020202020204" pitchFamily="34" charset="0"/>
              </a:rPr>
              <a:t>And </a:t>
            </a:r>
            <a:r>
              <a:rPr lang="en-GB" sz="2600" dirty="0">
                <a:latin typeface="Trebuchet MS" panose="020B0603020202020204" pitchFamily="34" charset="0"/>
              </a:rPr>
              <a:t>learn about the environment, encouraging on-site recycling – and proving our efforts!</a:t>
            </a:r>
          </a:p>
        </p:txBody>
      </p:sp>
      <p:pic>
        <p:nvPicPr>
          <p:cNvPr id="7" name="Picture 2" descr="Free Reef Fish Clipart #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13" y="575664"/>
            <a:ext cx="2105294" cy="23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95160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78440" y="423082"/>
            <a:ext cx="5415954" cy="709682"/>
          </a:xfrm>
        </p:spPr>
        <p:txBody>
          <a:bodyPr/>
          <a:lstStyle/>
          <a:p>
            <a:pPr marL="0" indent="0">
              <a:buNone/>
            </a:pPr>
            <a:r>
              <a:rPr lang="en-GB" sz="3200" b="0" dirty="0">
                <a:solidFill>
                  <a:srgbClr val="FF0000"/>
                </a:solidFill>
                <a:latin typeface="Trebuchet MS" panose="020B0603020202020204" pitchFamily="34" charset="0"/>
              </a:rPr>
              <a:t>Zone summary</a:t>
            </a:r>
            <a:endParaRPr lang="en-GB" sz="3200" b="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78440" y="1132764"/>
            <a:ext cx="3502241" cy="4502051"/>
          </a:xfrm>
        </p:spPr>
        <p:txBody>
          <a:bodyPr/>
          <a:lstStyle/>
          <a:p>
            <a:pPr marL="0" indent="0">
              <a:buNone/>
            </a:pPr>
            <a:r>
              <a:rPr lang="en-GB" sz="6600" dirty="0">
                <a:solidFill>
                  <a:srgbClr val="00B0F0"/>
                </a:solidFill>
                <a:latin typeface="Trebuchet MS" panose="020B0603020202020204" pitchFamily="34" charset="0"/>
              </a:rPr>
              <a:t>Treasure</a:t>
            </a:r>
          </a:p>
          <a:p>
            <a:pPr marL="0" indent="0">
              <a:buNone/>
            </a:pPr>
            <a:r>
              <a:rPr lang="en-GB" sz="6600" dirty="0">
                <a:solidFill>
                  <a:srgbClr val="00B0F0"/>
                </a:solidFill>
                <a:latin typeface="Trebuchet MS" panose="020B0603020202020204" pitchFamily="34" charset="0"/>
              </a:rPr>
              <a:t>Island</a:t>
            </a:r>
          </a:p>
          <a:p>
            <a:endParaRPr lang="en-GB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C000"/>
                </a:solidFill>
                <a:latin typeface="Trebuchet MS" panose="020B0603020202020204" pitchFamily="34" charset="0"/>
              </a:rPr>
              <a:t>Team Leader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Trebuchet MS" panose="020B0603020202020204" pitchFamily="34" charset="0"/>
              </a:rPr>
              <a:t>Gemma Murphy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99296" y="750628"/>
            <a:ext cx="3698543" cy="4884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 smtClean="0"/>
              <a:t>An on-site </a:t>
            </a:r>
            <a:r>
              <a:rPr lang="en-GB" sz="2600" dirty="0"/>
              <a:t>away day</a:t>
            </a:r>
          </a:p>
          <a:p>
            <a:r>
              <a:rPr lang="en-GB" sz="2600" dirty="0"/>
              <a:t>There will be pirates,</a:t>
            </a:r>
          </a:p>
          <a:p>
            <a:r>
              <a:rPr lang="en-GB" sz="2600" dirty="0"/>
              <a:t>and mermaids,</a:t>
            </a:r>
          </a:p>
          <a:p>
            <a:r>
              <a:rPr lang="en-GB" sz="2600" dirty="0"/>
              <a:t>and challenges,</a:t>
            </a:r>
          </a:p>
          <a:p>
            <a:r>
              <a:rPr lang="en-GB" sz="2600" dirty="0"/>
              <a:t>and treasure,</a:t>
            </a:r>
          </a:p>
          <a:p>
            <a:r>
              <a:rPr lang="en-GB" sz="2600" dirty="0"/>
              <a:t>and treasure maps,</a:t>
            </a:r>
          </a:p>
          <a:p>
            <a:r>
              <a:rPr lang="en-GB" sz="2600" dirty="0"/>
              <a:t>and fires,</a:t>
            </a:r>
          </a:p>
          <a:p>
            <a:r>
              <a:rPr lang="en-GB" sz="2600" dirty="0"/>
              <a:t>and planks,</a:t>
            </a:r>
          </a:p>
          <a:p>
            <a:r>
              <a:rPr lang="en-GB" sz="2600" dirty="0"/>
              <a:t>and glitter!!!</a:t>
            </a:r>
          </a:p>
          <a:p>
            <a:r>
              <a:rPr lang="en-GB" sz="2600" dirty="0"/>
              <a:t>and more……………</a:t>
            </a:r>
          </a:p>
          <a:p>
            <a:endParaRPr lang="en-GB" dirty="0"/>
          </a:p>
        </p:txBody>
      </p:sp>
      <p:pic>
        <p:nvPicPr>
          <p:cNvPr id="7" name="Picture 4" descr="1300x1300 78 Pirate Clipart Clipart F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7" y="750628"/>
            <a:ext cx="3364027" cy="46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05273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78440" y="352073"/>
            <a:ext cx="5415954" cy="767043"/>
          </a:xfrm>
        </p:spPr>
        <p:txBody>
          <a:bodyPr/>
          <a:lstStyle/>
          <a:p>
            <a:pPr marL="0" indent="0">
              <a:buNone/>
            </a:pPr>
            <a:r>
              <a:rPr lang="en-GB" sz="3200" b="0" dirty="0">
                <a:solidFill>
                  <a:srgbClr val="FF0000"/>
                </a:solidFill>
                <a:latin typeface="Trebuchet MS" panose="020B0603020202020204" pitchFamily="34" charset="0"/>
              </a:rPr>
              <a:t>Zone summary</a:t>
            </a:r>
            <a:endParaRPr lang="en-GB" sz="3200" b="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46428" y="899368"/>
            <a:ext cx="3679661" cy="4802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>
                <a:solidFill>
                  <a:srgbClr val="00B0F0"/>
                </a:solidFill>
                <a:latin typeface="Trebuchet MS" panose="020B0603020202020204" pitchFamily="34" charset="0"/>
              </a:rPr>
              <a:t>Sunset </a:t>
            </a:r>
            <a:endParaRPr lang="en-GB" sz="7200" dirty="0" smtClean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72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and </a:t>
            </a:r>
            <a:endParaRPr lang="en-GB" sz="72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7200" dirty="0">
                <a:solidFill>
                  <a:srgbClr val="00B0F0"/>
                </a:solidFill>
                <a:latin typeface="Trebuchet MS" panose="020B0603020202020204" pitchFamily="34" charset="0"/>
              </a:rPr>
              <a:t>Stars </a:t>
            </a:r>
            <a:endParaRPr lang="en-GB" sz="7200" dirty="0" smtClean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Team </a:t>
            </a:r>
            <a:r>
              <a:rPr lang="en-GB" sz="3200" dirty="0">
                <a:solidFill>
                  <a:srgbClr val="FFC000"/>
                </a:solidFill>
                <a:latin typeface="Trebuchet MS" panose="020B0603020202020204" pitchFamily="34" charset="0"/>
              </a:rPr>
              <a:t>Leader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Trebuchet MS" panose="020B0603020202020204" pitchFamily="34" charset="0"/>
              </a:rPr>
              <a:t>Tracy Harper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258101" y="614150"/>
            <a:ext cx="5090615" cy="4952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>
                <a:latin typeface="Trebuchet MS" panose="020B0603020202020204" pitchFamily="34" charset="0"/>
              </a:rPr>
              <a:t>Activities taking place in the evenings may include:</a:t>
            </a:r>
          </a:p>
          <a:p>
            <a:pPr lvl="1"/>
            <a:r>
              <a:rPr lang="en-GB" dirty="0" err="1">
                <a:latin typeface="Trebuchet MS" panose="020B0603020202020204" pitchFamily="34" charset="0"/>
              </a:rPr>
              <a:t>Olave’s</a:t>
            </a:r>
            <a:r>
              <a:rPr lang="en-GB" dirty="0">
                <a:latin typeface="Trebuchet MS" panose="020B0603020202020204" pitchFamily="34" charset="0"/>
              </a:rPr>
              <a:t> got talent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Craft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Badge swapping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A hair salon (well, sort of!)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Time to relax with friends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A disco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A campfire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And more!!!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7" name="Picture 2" descr="https://s3.amazonaws.com/static.evanced.info/Customer/myacpl/EVENING_ST_MOON_AND_STARS_3627A9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28" y="3479988"/>
            <a:ext cx="1930803" cy="16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44851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78440" y="382138"/>
            <a:ext cx="5415954" cy="532262"/>
          </a:xfrm>
        </p:spPr>
        <p:txBody>
          <a:bodyPr/>
          <a:lstStyle/>
          <a:p>
            <a:pPr marL="0" indent="0">
              <a:buNone/>
            </a:pPr>
            <a:r>
              <a:rPr lang="en-GB" sz="3200" b="0" dirty="0">
                <a:solidFill>
                  <a:srgbClr val="FF0000"/>
                </a:solidFill>
                <a:latin typeface="Trebuchet MS" panose="020B0603020202020204" pitchFamily="34" charset="0"/>
              </a:rPr>
              <a:t>Zone summary</a:t>
            </a:r>
            <a:endParaRPr lang="en-GB" sz="3200" b="0" dirty="0">
              <a:latin typeface="Trebuchet MS" panose="020B0603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78440" y="914400"/>
            <a:ext cx="3133751" cy="4720415"/>
          </a:xfrm>
        </p:spPr>
        <p:txBody>
          <a:bodyPr/>
          <a:lstStyle/>
          <a:p>
            <a:pPr marL="0" indent="0">
              <a:buNone/>
            </a:pPr>
            <a:r>
              <a:rPr lang="en-GB" sz="7200" dirty="0">
                <a:solidFill>
                  <a:srgbClr val="00B0F0"/>
                </a:solidFill>
                <a:latin typeface="Trebuchet MS" panose="020B0603020202020204" pitchFamily="34" charset="0"/>
              </a:rPr>
              <a:t>Open </a:t>
            </a:r>
            <a:endParaRPr lang="en-GB" sz="7200" dirty="0" smtClean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72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Day</a:t>
            </a:r>
            <a:endParaRPr lang="en-GB" sz="72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endParaRPr lang="en-GB" sz="800" dirty="0">
              <a:latin typeface="Trebuchet MS" panose="020B0603020202020204" pitchFamily="34" charset="0"/>
            </a:endParaRPr>
          </a:p>
          <a:p>
            <a:endParaRPr lang="en-GB" sz="8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C000"/>
                </a:solidFill>
                <a:latin typeface="Trebuchet MS" panose="020B0603020202020204" pitchFamily="34" charset="0"/>
              </a:rPr>
              <a:t>Team Leaders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Trebuchet MS" panose="020B0603020202020204" pitchFamily="34" charset="0"/>
              </a:rPr>
              <a:t>Jo Jeffries &amp;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Trebuchet MS" panose="020B0603020202020204" pitchFamily="34" charset="0"/>
              </a:rPr>
              <a:t>Teri </a:t>
            </a:r>
            <a:r>
              <a:rPr lang="en-GB" sz="3200" dirty="0" err="1">
                <a:solidFill>
                  <a:srgbClr val="00B050"/>
                </a:solidFill>
                <a:latin typeface="Trebuchet MS" panose="020B0603020202020204" pitchFamily="34" charset="0"/>
              </a:rPr>
              <a:t>Galpin</a:t>
            </a:r>
            <a:endParaRPr lang="en-GB" sz="3200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299402" y="586854"/>
            <a:ext cx="5415954" cy="504796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day all our County friends join us!</a:t>
            </a:r>
          </a:p>
          <a:p>
            <a:pPr marL="0" indent="0">
              <a:buNone/>
            </a:pPr>
            <a:r>
              <a:rPr lang="en-GB" sz="2800" dirty="0"/>
              <a:t>Activities may include:</a:t>
            </a:r>
          </a:p>
          <a:p>
            <a:r>
              <a:rPr lang="en-GB" sz="2800" dirty="0"/>
              <a:t>Battle re-enactments,</a:t>
            </a:r>
          </a:p>
          <a:p>
            <a:r>
              <a:rPr lang="en-GB" sz="2800" dirty="0"/>
              <a:t>Birds of prey</a:t>
            </a:r>
          </a:p>
          <a:p>
            <a:r>
              <a:rPr lang="en-GB" sz="2800" dirty="0"/>
              <a:t>Caving bus</a:t>
            </a:r>
          </a:p>
          <a:p>
            <a:r>
              <a:rPr lang="en-GB" sz="2800" dirty="0"/>
              <a:t>Arena displays</a:t>
            </a:r>
          </a:p>
          <a:p>
            <a:r>
              <a:rPr lang="en-GB" sz="2800" dirty="0"/>
              <a:t>A large-scale fundraising event</a:t>
            </a:r>
          </a:p>
          <a:p>
            <a:pPr marL="0" indent="0">
              <a:buNone/>
            </a:pPr>
            <a:r>
              <a:rPr lang="en-GB" sz="2800" dirty="0"/>
              <a:t>And plenty for everyone!!!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 descr="Image result for free camp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65" y="1339403"/>
            <a:ext cx="2967329" cy="23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19906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78440" y="300252"/>
            <a:ext cx="5415954" cy="61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0" dirty="0">
                <a:solidFill>
                  <a:srgbClr val="FF0000"/>
                </a:solidFill>
                <a:latin typeface="Trebuchet MS" panose="020B0603020202020204" pitchFamily="34" charset="0"/>
              </a:rPr>
              <a:t>Zone summary</a:t>
            </a:r>
            <a:endParaRPr lang="en-GB" sz="32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78440" y="914400"/>
            <a:ext cx="3502241" cy="4720415"/>
          </a:xfrm>
        </p:spPr>
        <p:txBody>
          <a:bodyPr/>
          <a:lstStyle/>
          <a:p>
            <a:pPr marL="0" indent="0">
              <a:buNone/>
            </a:pPr>
            <a:r>
              <a:rPr lang="en-GB" sz="7200" dirty="0">
                <a:solidFill>
                  <a:srgbClr val="00B0F0"/>
                </a:solidFill>
                <a:latin typeface="Trebuchet MS" panose="020B0603020202020204" pitchFamily="34" charset="0"/>
              </a:rPr>
              <a:t>Senior Section</a:t>
            </a:r>
          </a:p>
          <a:p>
            <a:endParaRPr lang="en-GB" sz="8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C000"/>
                </a:solidFill>
                <a:latin typeface="Trebuchet MS" panose="020B0603020202020204" pitchFamily="34" charset="0"/>
              </a:rPr>
              <a:t>Team Leaders</a:t>
            </a:r>
          </a:p>
          <a:p>
            <a:pPr marL="0" indent="0">
              <a:buNone/>
            </a:pPr>
            <a:r>
              <a:rPr lang="en-GB" sz="3200" dirty="0" err="1">
                <a:solidFill>
                  <a:srgbClr val="00B050"/>
                </a:solidFill>
                <a:latin typeface="Trebuchet MS" panose="020B0603020202020204" pitchFamily="34" charset="0"/>
              </a:rPr>
              <a:t>Bex</a:t>
            </a:r>
            <a:r>
              <a:rPr lang="en-GB" sz="3200" dirty="0">
                <a:solidFill>
                  <a:srgbClr val="00B050"/>
                </a:solidFill>
                <a:latin typeface="Trebuchet MS" panose="020B0603020202020204" pitchFamily="34" charset="0"/>
              </a:rPr>
              <a:t> Robins &amp; </a:t>
            </a:r>
            <a:endParaRPr lang="en-GB" sz="3200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Caroline </a:t>
            </a:r>
            <a:r>
              <a:rPr lang="en-GB" sz="3200" dirty="0">
                <a:solidFill>
                  <a:srgbClr val="00B050"/>
                </a:solidFill>
                <a:latin typeface="Trebuchet MS" panose="020B0603020202020204" pitchFamily="34" charset="0"/>
              </a:rPr>
              <a:t>Dyer</a:t>
            </a:r>
          </a:p>
          <a:p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85648" y="607326"/>
            <a:ext cx="4817659" cy="49660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Opportunities for SS to have their own activities which might include:</a:t>
            </a:r>
          </a:p>
          <a:p>
            <a:r>
              <a:rPr lang="en-GB" dirty="0"/>
              <a:t>A service project;</a:t>
            </a:r>
          </a:p>
          <a:p>
            <a:r>
              <a:rPr lang="en-GB" dirty="0"/>
              <a:t>A high adventure;</a:t>
            </a:r>
          </a:p>
          <a:p>
            <a:r>
              <a:rPr lang="en-GB" dirty="0"/>
              <a:t>A driving experience;</a:t>
            </a:r>
          </a:p>
          <a:p>
            <a:r>
              <a:rPr lang="en-GB" dirty="0"/>
              <a:t>An away night;</a:t>
            </a:r>
          </a:p>
          <a:p>
            <a:r>
              <a:rPr lang="en-GB" dirty="0"/>
              <a:t>A special event.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But to still take part in the main camp programme where they wish!</a:t>
            </a:r>
          </a:p>
          <a:p>
            <a:endParaRPr lang="en-GB" dirty="0"/>
          </a:p>
        </p:txBody>
      </p:sp>
      <p:pic>
        <p:nvPicPr>
          <p:cNvPr id="7" name="Picture 2" descr="Image result for free driv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781" y="1078654"/>
            <a:ext cx="2072985" cy="27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9742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Trebuchet MS" panose="020B0603020202020204" pitchFamily="34" charset="0"/>
              </a:rPr>
              <a:t>And finally……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3" y="682388"/>
            <a:ext cx="10972800" cy="507696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3000" dirty="0">
                <a:solidFill>
                  <a:srgbClr val="00B050"/>
                </a:solidFill>
                <a:latin typeface="Trebuchet MS" panose="020B0603020202020204" pitchFamily="34" charset="0"/>
              </a:rPr>
              <a:t>The Programme plans are not finalised – if you have a burning wish for something to be included, please let us know and we’ll try</a:t>
            </a:r>
            <a:r>
              <a:rPr lang="en-GB" sz="3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sz="3000" dirty="0" smtClean="0">
                <a:latin typeface="Trebuchet MS" panose="020B0603020202020204" pitchFamily="34" charset="0"/>
              </a:rPr>
              <a:t>There </a:t>
            </a:r>
            <a:r>
              <a:rPr lang="en-GB" sz="3000" dirty="0">
                <a:latin typeface="Trebuchet MS" panose="020B0603020202020204" pitchFamily="34" charset="0"/>
              </a:rPr>
              <a:t>are also opportunities to join the teams running the zones.  If you have people in your Divisions who want to come but don’t have a role, we would be able to find them a spot! Contact Pauline to register interests, and to specify which zone they may be interested in.  They don’t even have to stay for the whole week</a:t>
            </a:r>
            <a:r>
              <a:rPr lang="en-GB" sz="3000" dirty="0" smtClean="0">
                <a:latin typeface="Trebuchet MS" panose="020B0603020202020204" pitchFamily="34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Thank you.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Bev </a:t>
            </a:r>
            <a:r>
              <a:rPr lang="en-GB" dirty="0">
                <a:solidFill>
                  <a:srgbClr val="0070C0"/>
                </a:solidFill>
                <a:latin typeface="Trebuchet MS" panose="020B0603020202020204" pitchFamily="34" charset="0"/>
              </a:rPr>
              <a:t>Boakes, </a:t>
            </a:r>
            <a:r>
              <a:rPr lang="en-GB" dirty="0" err="1">
                <a:solidFill>
                  <a:srgbClr val="0070C0"/>
                </a:solidFill>
                <a:latin typeface="Trebuchet MS" panose="020B0603020202020204" pitchFamily="34" charset="0"/>
              </a:rPr>
              <a:t>Olave</a:t>
            </a:r>
            <a:r>
              <a:rPr lang="en-GB" dirty="0">
                <a:solidFill>
                  <a:srgbClr val="0070C0"/>
                </a:solidFill>
                <a:latin typeface="Trebuchet MS" panose="020B0603020202020204" pitchFamily="34" charset="0"/>
              </a:rPr>
              <a:t> Programme Team Manager.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89300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smtClean="0"/>
              <a:t>2019</a:t>
            </a:r>
          </a:p>
          <a:p>
            <a:r>
              <a:rPr lang="en-GB" smtClean="0"/>
              <a:t>THE OLAVE PEARL</a:t>
            </a:r>
          </a:p>
          <a:p>
            <a:endParaRPr lang="en-GB" dirty="0"/>
          </a:p>
        </p:txBody>
      </p:sp>
      <p:pic>
        <p:nvPicPr>
          <p:cNvPr id="4" name="Picture 4" descr="Image result for pear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10" y="3111690"/>
            <a:ext cx="2901779" cy="23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43287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78440" y="1104796"/>
            <a:ext cx="5417298" cy="453001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FFC000"/>
                </a:solidFill>
                <a:latin typeface="Trebuchet MS" panose="020B0603020202020204" pitchFamily="34" charset="0"/>
              </a:rPr>
              <a:t>The first County international </a:t>
            </a:r>
            <a:r>
              <a:rPr lang="en-GB" sz="4000" dirty="0" err="1">
                <a:solidFill>
                  <a:srgbClr val="FFC000"/>
                </a:solidFill>
                <a:latin typeface="Trebuchet MS" panose="020B0603020202020204" pitchFamily="34" charset="0"/>
              </a:rPr>
              <a:t>Olave</a:t>
            </a:r>
            <a:r>
              <a:rPr lang="en-GB" sz="4000" dirty="0">
                <a:solidFill>
                  <a:srgbClr val="FFC000"/>
                </a:solidFill>
                <a:latin typeface="Trebuchet MS" panose="020B0603020202020204" pitchFamily="34" charset="0"/>
              </a:rPr>
              <a:t> camp took place at Battle Abbey in 1989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FFC000"/>
                </a:solidFill>
                <a:latin typeface="Trebuchet MS" panose="020B0603020202020204" pitchFamily="34" charset="0"/>
              </a:rPr>
              <a:t> - 30 years ago!</a:t>
            </a:r>
          </a:p>
          <a:p>
            <a:pPr algn="ctr"/>
            <a:endParaRPr lang="en-GB" sz="4000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4000" dirty="0">
                <a:solidFill>
                  <a:srgbClr val="00B050"/>
                </a:solidFill>
                <a:latin typeface="Trebuchet MS" panose="020B0603020202020204" pitchFamily="34" charset="0"/>
              </a:rPr>
              <a:t>30 years is a Pearl celebration, that’s where we got our ideas from…..</a:t>
            </a:r>
          </a:p>
          <a:p>
            <a:endParaRPr lang="en-GB" dirty="0"/>
          </a:p>
        </p:txBody>
      </p:sp>
      <p:pic>
        <p:nvPicPr>
          <p:cNvPr id="6" name="Picture 2" descr="Seaside Clipart sandcastle 3 - 1300 X 7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2" y="1815152"/>
            <a:ext cx="5350279" cy="36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51283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578440" y="828290"/>
            <a:ext cx="10762850" cy="5005846"/>
          </a:xfrm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Girls and women from that first camp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are still involved in Guiding today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and will be there at the 2019 camp!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They will be our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Olave</a:t>
            </a:r>
            <a:r>
              <a:rPr lang="en-US" sz="4800" b="1" dirty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 Pearls</a:t>
            </a:r>
          </a:p>
          <a:p>
            <a:pPr algn="ctr"/>
            <a:endParaRPr lang="en-US" sz="4800" b="1" dirty="0">
              <a:ln/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endParaRPr lang="en-GB" sz="2400" dirty="0">
              <a:latin typeface="Trebuchet MS"/>
            </a:endParaRPr>
          </a:p>
        </p:txBody>
      </p:sp>
      <p:pic>
        <p:nvPicPr>
          <p:cNvPr id="4" name="Picture 3" descr="Image result for guides and brownies trefoi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2" y="4200668"/>
            <a:ext cx="138112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guides and brownies trefoi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56" y="4323497"/>
            <a:ext cx="138112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guides and brownies trefoi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00" y="4200667"/>
            <a:ext cx="138112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4906" y="627537"/>
            <a:ext cx="1118235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An </a:t>
            </a:r>
            <a:r>
              <a:rPr lang="en-GB" sz="4000" dirty="0">
                <a:solidFill>
                  <a:srgbClr val="00B050"/>
                </a:solidFill>
                <a:latin typeface="Trebuchet MS" panose="020B0603020202020204" pitchFamily="34" charset="0"/>
              </a:rPr>
              <a:t>overview of the plans for the Programme</a:t>
            </a:r>
          </a:p>
          <a:p>
            <a:pPr algn="ctr"/>
            <a:endParaRPr lang="en-GB" sz="400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Trebuchet MS" panose="020B0603020202020204" pitchFamily="34" charset="0"/>
              </a:rPr>
              <a:t>We want our Pearl anniversary camp to be a celebration of our County</a:t>
            </a:r>
          </a:p>
          <a:p>
            <a:pPr algn="ctr"/>
            <a:endParaRPr lang="en-GB" sz="800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5400" dirty="0">
                <a:solidFill>
                  <a:srgbClr val="7030A0"/>
                </a:solidFill>
                <a:latin typeface="Trebuchet MS" panose="020B0603020202020204" pitchFamily="34" charset="0"/>
              </a:rPr>
              <a:t>SUSSEX BY THE SEA!!</a:t>
            </a:r>
          </a:p>
        </p:txBody>
      </p:sp>
      <p:pic>
        <p:nvPicPr>
          <p:cNvPr id="5" name="Picture 6" descr="Beach, Huts, Colorful, Clip Art, Summer, Blue, Sand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" b="1358"/>
          <a:stretch>
            <a:fillRect/>
          </a:stretch>
        </p:blipFill>
        <p:spPr bwMode="auto">
          <a:xfrm>
            <a:off x="2579427" y="3575455"/>
            <a:ext cx="7233313" cy="23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74146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947402"/>
              </p:ext>
            </p:extLst>
          </p:nvPr>
        </p:nvGraphicFramePr>
        <p:xfrm>
          <a:off x="327545" y="354845"/>
          <a:ext cx="11432664" cy="4176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885"/>
                <a:gridCol w="1514259"/>
                <a:gridCol w="1653068"/>
                <a:gridCol w="946412"/>
                <a:gridCol w="1564736"/>
                <a:gridCol w="1690924"/>
                <a:gridCol w="1703543"/>
                <a:gridCol w="1097837"/>
              </a:tblGrid>
              <a:tr h="950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Sat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Sun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Mon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Tue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Wed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Thur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Fri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Sat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107524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Opening ceremo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ny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rebuchet MS" panose="020B0603020202020204" pitchFamily="34" charset="0"/>
                        </a:rPr>
                        <a:t>Get on board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Voyages</a:t>
                      </a:r>
                      <a:r>
                        <a:rPr lang="en-GB" sz="2200" baseline="0" dirty="0" smtClean="0"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of Discovery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Open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day </a:t>
                      </a:r>
                      <a:endParaRPr lang="en-GB" sz="2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effectLst/>
                          <a:latin typeface="Trebuchet MS" panose="020B0603020202020204" pitchFamily="34" charset="0"/>
                        </a:rPr>
                        <a:t>Ocean Commotion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Voyages</a:t>
                      </a:r>
                      <a:r>
                        <a:rPr lang="en-GB" sz="2200" baseline="0" dirty="0" smtClean="0"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of Discovery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rebuchet MS" panose="020B0603020202020204" pitchFamily="34" charset="0"/>
                        </a:rPr>
                        <a:t>Treasure Island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Strike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10752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rebuchet MS" panose="020B0603020202020204" pitchFamily="34" charset="0"/>
                        </a:rPr>
                        <a:t>Treasure island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effectLst/>
                          <a:latin typeface="Trebuchet MS" panose="020B0603020202020204" pitchFamily="34" charset="0"/>
                        </a:rPr>
                        <a:t>The</a:t>
                      </a:r>
                      <a:r>
                        <a:rPr lang="en-GB" sz="2200" baseline="0" dirty="0" smtClean="0">
                          <a:effectLst/>
                          <a:latin typeface="Trebuchet MS" panose="020B0603020202020204" pitchFamily="34" charset="0"/>
                        </a:rPr>
                        <a:t> Coral Reef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rebuchet MS" panose="020B0603020202020204" pitchFamily="34" charset="0"/>
                        </a:rPr>
                        <a:t>Get on board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effectLst/>
                          <a:latin typeface="Trebuchet MS" panose="020B0603020202020204" pitchFamily="34" charset="0"/>
                        </a:rPr>
                        <a:t>The</a:t>
                      </a:r>
                      <a:r>
                        <a:rPr lang="en-GB" sz="2200" baseline="0" dirty="0" smtClean="0">
                          <a:effectLst/>
                          <a:latin typeface="Trebuchet MS" panose="020B0603020202020204" pitchFamily="34" charset="0"/>
                        </a:rPr>
                        <a:t> Coral Reef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effectLst/>
                          <a:latin typeface="Trebuchet MS" panose="020B0603020202020204" pitchFamily="34" charset="0"/>
                        </a:rPr>
                        <a:t>Ocean Commotion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752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 smtClean="0">
                          <a:effectLst/>
                          <a:latin typeface="Trebuchet MS" panose="020B0603020202020204" pitchFamily="34" charset="0"/>
                        </a:rPr>
                        <a:t>Ocean Commotion</a:t>
                      </a:r>
                      <a:endParaRPr lang="en-GB" sz="2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rebuchet MS" panose="020B0603020202020204" pitchFamily="34" charset="0"/>
                        </a:rPr>
                        <a:t>The Senior Section 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rebuchet MS" panose="020B0603020202020204" pitchFamily="34" charset="0"/>
                        </a:rPr>
                        <a:t>Treasure Island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rebuchet MS" panose="020B0603020202020204" pitchFamily="34" charset="0"/>
                        </a:rPr>
                        <a:t>The Senior Section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rebuchet MS" panose="020B0603020202020204" pitchFamily="34" charset="0"/>
                        </a:rPr>
                        <a:t>Get on board</a:t>
                      </a:r>
                      <a:endParaRPr lang="en-GB" sz="2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7606" y="4763068"/>
            <a:ext cx="9567081" cy="109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 Wednesday Friday = 3 day rota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 &amp; Thursday = 2 day rota</a:t>
            </a:r>
            <a:endParaRPr lang="en-GB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36742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free seaside clipar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4" y="458374"/>
            <a:ext cx="10031104" cy="14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024" y="1924334"/>
            <a:ext cx="11163869" cy="345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6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Here’s a sneak preview of the plans and activities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6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far for the zones………</a:t>
            </a:r>
          </a:p>
        </p:txBody>
      </p:sp>
    </p:spTree>
    <p:extLst>
      <p:ext uri="{BB962C8B-B14F-4D97-AF65-F5344CB8AC3E}">
        <p14:creationId xmlns:p14="http://schemas.microsoft.com/office/powerpoint/2010/main" val="2383339334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578440" y="450376"/>
            <a:ext cx="5417298" cy="941696"/>
          </a:xfrm>
        </p:spPr>
        <p:txBody>
          <a:bodyPr>
            <a:normAutofit fontScale="55000" lnSpcReduction="20000"/>
          </a:bodyPr>
          <a:lstStyle/>
          <a:p>
            <a:endParaRPr lang="en-GB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6700" b="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Zone </a:t>
            </a:r>
            <a:r>
              <a:rPr lang="en-GB" sz="6700" b="0" dirty="0">
                <a:solidFill>
                  <a:srgbClr val="FF0000"/>
                </a:solidFill>
                <a:latin typeface="Trebuchet MS" panose="020B0603020202020204" pitchFamily="34" charset="0"/>
              </a:rPr>
              <a:t>summary</a:t>
            </a:r>
            <a:endParaRPr lang="en-GB" sz="67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6600" dirty="0">
                <a:solidFill>
                  <a:srgbClr val="00B0F0"/>
                </a:solidFill>
                <a:latin typeface="Trebuchet MS" panose="020B0603020202020204" pitchFamily="34" charset="0"/>
              </a:rPr>
              <a:t>The </a:t>
            </a:r>
          </a:p>
          <a:p>
            <a:pPr marL="0" indent="0">
              <a:buNone/>
            </a:pPr>
            <a:r>
              <a:rPr lang="en-GB" sz="6600" dirty="0">
                <a:solidFill>
                  <a:srgbClr val="00B0F0"/>
                </a:solidFill>
                <a:latin typeface="Trebuchet MS" panose="020B0603020202020204" pitchFamily="34" charset="0"/>
              </a:rPr>
              <a:t>Coral reef</a:t>
            </a:r>
            <a:r>
              <a:rPr lang="en-GB" dirty="0">
                <a:solidFill>
                  <a:srgbClr val="0070C0"/>
                </a:solidFill>
              </a:rPr>
              <a:t>	</a:t>
            </a:r>
          </a:p>
          <a:p>
            <a:endParaRPr lang="en-GB" sz="800" dirty="0"/>
          </a:p>
          <a:p>
            <a:pPr marL="0" indent="0">
              <a:buNone/>
            </a:pPr>
            <a:r>
              <a:rPr lang="en-GB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Team Leader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B050"/>
                </a:solidFill>
                <a:latin typeface="Trebuchet MS" panose="020B0603020202020204" pitchFamily="34" charset="0"/>
              </a:rPr>
              <a:t>Coral Carpenter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(get it?!)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137778" y="450376"/>
            <a:ext cx="460987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600" dirty="0"/>
              <a:t>A relaxing ‘Holi’-day on site</a:t>
            </a:r>
          </a:p>
          <a:p>
            <a:pPr>
              <a:lnSpc>
                <a:spcPct val="100000"/>
              </a:lnSpc>
            </a:pPr>
            <a:r>
              <a:rPr lang="en-GB" sz="2600" dirty="0"/>
              <a:t>Late risers will love it – you get a lie in!</a:t>
            </a:r>
          </a:p>
          <a:p>
            <a:pPr>
              <a:lnSpc>
                <a:spcPct val="100000"/>
              </a:lnSpc>
            </a:pPr>
            <a:r>
              <a:rPr lang="en-GB" sz="2600" dirty="0"/>
              <a:t>Slow stroll to the activities which may include:</a:t>
            </a:r>
          </a:p>
          <a:p>
            <a:pPr lvl="1">
              <a:lnSpc>
                <a:spcPct val="100000"/>
              </a:lnSpc>
            </a:pPr>
            <a:r>
              <a:rPr lang="en-GB" sz="2600" dirty="0"/>
              <a:t>Pamper zone, yoga, nails, </a:t>
            </a:r>
            <a:r>
              <a:rPr lang="en-GB" sz="2600" dirty="0" err="1"/>
              <a:t>mani</a:t>
            </a:r>
            <a:r>
              <a:rPr lang="en-GB" sz="2600" dirty="0"/>
              <a:t>/</a:t>
            </a:r>
            <a:r>
              <a:rPr lang="en-GB" sz="2600" dirty="0" err="1"/>
              <a:t>pedi</a:t>
            </a:r>
            <a:r>
              <a:rPr lang="en-GB" sz="2600" dirty="0"/>
              <a:t>, hair treats, </a:t>
            </a:r>
            <a:r>
              <a:rPr lang="en-GB" sz="2600" dirty="0" err="1"/>
              <a:t>etc</a:t>
            </a:r>
            <a:endParaRPr lang="en-GB" sz="2600" dirty="0"/>
          </a:p>
          <a:p>
            <a:pPr lvl="1">
              <a:lnSpc>
                <a:spcPct val="100000"/>
              </a:lnSpc>
            </a:pPr>
            <a:r>
              <a:rPr lang="en-GB" sz="2600" dirty="0"/>
              <a:t>Dip in a skip</a:t>
            </a:r>
          </a:p>
          <a:p>
            <a:pPr lvl="1">
              <a:lnSpc>
                <a:spcPct val="100000"/>
              </a:lnSpc>
            </a:pPr>
            <a:r>
              <a:rPr lang="en-GB" sz="2600" dirty="0"/>
              <a:t>Sandcastles</a:t>
            </a:r>
          </a:p>
          <a:p>
            <a:pPr lvl="1">
              <a:lnSpc>
                <a:spcPct val="100000"/>
              </a:lnSpc>
            </a:pPr>
            <a:r>
              <a:rPr lang="en-GB" sz="2600" dirty="0"/>
              <a:t>Punch &amp; Judy</a:t>
            </a:r>
          </a:p>
          <a:p>
            <a:pPr lvl="1">
              <a:lnSpc>
                <a:spcPct val="100000"/>
              </a:lnSpc>
            </a:pPr>
            <a:r>
              <a:rPr lang="en-GB" sz="2600" dirty="0"/>
              <a:t>Crafts</a:t>
            </a:r>
          </a:p>
          <a:p>
            <a:pPr lvl="1">
              <a:lnSpc>
                <a:spcPct val="100000"/>
              </a:lnSpc>
            </a:pPr>
            <a:r>
              <a:rPr lang="en-GB" sz="2600" dirty="0"/>
              <a:t>A book/comic swap area</a:t>
            </a:r>
          </a:p>
          <a:p>
            <a:pPr lvl="1">
              <a:lnSpc>
                <a:spcPct val="100000"/>
              </a:lnSpc>
            </a:pPr>
            <a:r>
              <a:rPr lang="en-GB" sz="2600" dirty="0"/>
              <a:t>And lots more to relax you!!!</a:t>
            </a:r>
          </a:p>
        </p:txBody>
      </p:sp>
      <p:pic>
        <p:nvPicPr>
          <p:cNvPr id="7" name="Picture 2" descr="Beach Clipart Free Unique Beach Clip Art 18 63 Beach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60" y="1744556"/>
            <a:ext cx="2305318" cy="242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525312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78440" y="641446"/>
            <a:ext cx="5415954" cy="61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Zone </a:t>
            </a:r>
            <a:r>
              <a:rPr lang="en-GB" sz="3200" b="0" dirty="0">
                <a:solidFill>
                  <a:srgbClr val="FF0000"/>
                </a:solidFill>
                <a:latin typeface="Trebuchet MS" panose="020B0603020202020204" pitchFamily="34" charset="0"/>
              </a:rPr>
              <a:t>summary</a:t>
            </a:r>
            <a:endParaRPr lang="en-GB" sz="32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78440" y="1255594"/>
            <a:ext cx="5415954" cy="4379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6500" dirty="0">
                <a:solidFill>
                  <a:srgbClr val="00B0F0"/>
                </a:solidFill>
                <a:latin typeface="Trebuchet MS" panose="020B0603020202020204" pitchFamily="34" charset="0"/>
              </a:rPr>
              <a:t>Voyages</a:t>
            </a:r>
          </a:p>
          <a:p>
            <a:pPr marL="0" indent="0">
              <a:buNone/>
            </a:pPr>
            <a:r>
              <a:rPr lang="en-GB" sz="6500" dirty="0">
                <a:solidFill>
                  <a:srgbClr val="00B0F0"/>
                </a:solidFill>
                <a:latin typeface="Trebuchet MS" panose="020B0603020202020204" pitchFamily="34" charset="0"/>
              </a:rPr>
              <a:t>Of</a:t>
            </a:r>
          </a:p>
          <a:p>
            <a:pPr marL="0" indent="0">
              <a:buNone/>
            </a:pPr>
            <a:r>
              <a:rPr lang="en-GB" sz="6500" dirty="0">
                <a:solidFill>
                  <a:srgbClr val="00B0F0"/>
                </a:solidFill>
                <a:latin typeface="Trebuchet MS" panose="020B0603020202020204" pitchFamily="34" charset="0"/>
              </a:rPr>
              <a:t>Discovery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FFC000"/>
                </a:solidFill>
                <a:latin typeface="Trebuchet MS" panose="020B0603020202020204" pitchFamily="34" charset="0"/>
              </a:rPr>
              <a:t>Team Leader 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B050"/>
                </a:solidFill>
                <a:latin typeface="Trebuchet MS" panose="020B0603020202020204" pitchFamily="34" charset="0"/>
              </a:rPr>
              <a:t>Pam </a:t>
            </a:r>
            <a:r>
              <a:rPr lang="en-GB" sz="3000" dirty="0" err="1">
                <a:solidFill>
                  <a:srgbClr val="00B050"/>
                </a:solidFill>
                <a:latin typeface="Trebuchet MS" panose="020B0603020202020204" pitchFamily="34" charset="0"/>
              </a:rPr>
              <a:t>Colegrave</a:t>
            </a:r>
            <a:endParaRPr lang="en-GB" sz="3000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595582" y="641446"/>
            <a:ext cx="5322627" cy="4993369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An exciting trip out to one of our local places of interest: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Hastings (via Battle/</a:t>
            </a:r>
            <a:r>
              <a:rPr lang="en-GB" dirty="0" err="1">
                <a:latin typeface="Trebuchet MS" panose="020B0603020202020204" pitchFamily="34" charset="0"/>
              </a:rPr>
              <a:t>Bodiam</a:t>
            </a:r>
            <a:r>
              <a:rPr lang="en-GB" dirty="0">
                <a:latin typeface="Trebuchet MS" panose="020B0603020202020204" pitchFamily="34" charset="0"/>
              </a:rPr>
              <a:t>)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Brighton (via Lewes)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Take a walk down </a:t>
            </a:r>
            <a:r>
              <a:rPr lang="en-GB" dirty="0" err="1">
                <a:latin typeface="Trebuchet MS" panose="020B0603020202020204" pitchFamily="34" charset="0"/>
              </a:rPr>
              <a:t>Olave</a:t>
            </a:r>
            <a:r>
              <a:rPr lang="en-GB" dirty="0">
                <a:latin typeface="Trebuchet MS" panose="020B0603020202020204" pitchFamily="34" charset="0"/>
              </a:rPr>
              <a:t> memory lane at Battle Abbey, visit some famous Sussex castles, pop into a local Sea-Life centre and spend some time on a seaside activity or 2!</a:t>
            </a:r>
          </a:p>
          <a:p>
            <a:pPr lvl="1"/>
            <a:r>
              <a:rPr lang="en-GB" dirty="0">
                <a:latin typeface="Trebuchet MS" panose="020B0603020202020204" pitchFamily="34" charset="0"/>
              </a:rPr>
              <a:t>And maybe grab </a:t>
            </a:r>
            <a:r>
              <a:rPr lang="en-GB" dirty="0" smtClean="0">
                <a:latin typeface="Trebuchet MS" panose="020B0603020202020204" pitchFamily="34" charset="0"/>
              </a:rPr>
              <a:t>some   </a:t>
            </a:r>
            <a:endParaRPr lang="en-GB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pic>
        <p:nvPicPr>
          <p:cNvPr id="7" name="Picture 4" descr="Image result for free fish and chip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65" y="4365573"/>
            <a:ext cx="1910688" cy="12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free bus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6" b="21736"/>
          <a:stretch/>
        </p:blipFill>
        <p:spPr bwMode="auto">
          <a:xfrm>
            <a:off x="3681869" y="1702072"/>
            <a:ext cx="2500567" cy="17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00582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irlguiding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776</Words>
  <Application>Microsoft Office PowerPoint</Application>
  <PresentationFormat>Widescreen</PresentationFormat>
  <Paragraphs>185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Bradley Hand ITC</vt:lpstr>
      <vt:lpstr>Calibri</vt:lpstr>
      <vt:lpstr>Calibri Light</vt:lpstr>
      <vt:lpstr>Times New Roman</vt:lpstr>
      <vt:lpstr>Trebuchet MS</vt:lpstr>
      <vt:lpstr>TrebuchetMS-Bold</vt:lpstr>
      <vt:lpstr>Office Theme</vt:lpstr>
      <vt:lpstr>Girlguiding PowerPoint Template</vt:lpstr>
      <vt:lpstr>OLAVE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finally……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 30th Sept 2018</dc:title>
  <dc:creator>Girlguiding Training</dc:creator>
  <cp:lastModifiedBy>Girlguiding Training</cp:lastModifiedBy>
  <cp:revision>35</cp:revision>
  <dcterms:created xsi:type="dcterms:W3CDTF">2018-09-23T14:39:44Z</dcterms:created>
  <dcterms:modified xsi:type="dcterms:W3CDTF">2019-02-14T13:54:58Z</dcterms:modified>
</cp:coreProperties>
</file>